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65" r:id="rId4"/>
    <p:sldId id="266" r:id="rId5"/>
    <p:sldId id="262" r:id="rId6"/>
    <p:sldId id="263" r:id="rId7"/>
    <p:sldId id="267"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1260"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743BC-CD0C-44C6-9912-92F4C25ED76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ru-RU"/>
        </a:p>
      </dgm:t>
    </dgm:pt>
    <dgm:pt modelId="{D0DC3F22-CFC8-4A66-8782-728165E737CC}">
      <dgm:prSet phldrT="[Текст]"/>
      <dgm:spPr/>
      <dgm:t>
        <a:bodyPr/>
        <a:lstStyle/>
        <a:p>
          <a:r>
            <a:rPr lang="ru-RU" dirty="0" smtClean="0"/>
            <a:t>Создать позитивный настрой</a:t>
          </a:r>
          <a:endParaRPr lang="ru-RU" dirty="0"/>
        </a:p>
      </dgm:t>
    </dgm:pt>
    <dgm:pt modelId="{59B2C21F-5E4D-4B14-A481-A64ADD1B4D95}" type="parTrans" cxnId="{28FC6ED1-2B20-476A-94EF-E65AD59DE3C6}">
      <dgm:prSet/>
      <dgm:spPr/>
      <dgm:t>
        <a:bodyPr/>
        <a:lstStyle/>
        <a:p>
          <a:endParaRPr lang="ru-RU"/>
        </a:p>
      </dgm:t>
    </dgm:pt>
    <dgm:pt modelId="{01D01F03-9F5D-4D3E-ABBC-EE0F6AA33E69}" type="sibTrans" cxnId="{28FC6ED1-2B20-476A-94EF-E65AD59DE3C6}">
      <dgm:prSet/>
      <dgm:spPr/>
      <dgm:t>
        <a:bodyPr/>
        <a:lstStyle/>
        <a:p>
          <a:endParaRPr lang="ru-RU"/>
        </a:p>
      </dgm:t>
    </dgm:pt>
    <dgm:pt modelId="{62BA2D36-F4E3-46F4-83A9-8BE74331FA8B}">
      <dgm:prSet phldrT="[Текст]"/>
      <dgm:spPr/>
      <dgm:t>
        <a:bodyPr/>
        <a:lstStyle/>
        <a:p>
          <a:r>
            <a:rPr lang="ru-RU" dirty="0" smtClean="0"/>
            <a:t>Воспитать личность с активной жизненной позицией</a:t>
          </a:r>
          <a:endParaRPr lang="ru-RU" dirty="0"/>
        </a:p>
      </dgm:t>
    </dgm:pt>
    <dgm:pt modelId="{E95A447D-DCD1-4C71-849E-D120ECF95909}" type="parTrans" cxnId="{35B32C8B-D9F9-40D6-9E02-D9FCA074E5C5}">
      <dgm:prSet/>
      <dgm:spPr/>
      <dgm:t>
        <a:bodyPr/>
        <a:lstStyle/>
        <a:p>
          <a:endParaRPr lang="ru-RU"/>
        </a:p>
      </dgm:t>
    </dgm:pt>
    <dgm:pt modelId="{2084DA19-A13C-4464-B88C-C2C21873B5F3}" type="sibTrans" cxnId="{35B32C8B-D9F9-40D6-9E02-D9FCA074E5C5}">
      <dgm:prSet/>
      <dgm:spPr/>
      <dgm:t>
        <a:bodyPr/>
        <a:lstStyle/>
        <a:p>
          <a:endParaRPr lang="ru-RU"/>
        </a:p>
      </dgm:t>
    </dgm:pt>
    <dgm:pt modelId="{EE105045-FDB5-494D-8137-9C183C967F65}">
      <dgm:prSet phldrT="[Текст]"/>
      <dgm:spPr/>
      <dgm:t>
        <a:bodyPr/>
        <a:lstStyle/>
        <a:p>
          <a:r>
            <a:rPr lang="ru-RU" dirty="0" smtClean="0"/>
            <a:t>Гармонично взаимодействовать с окружающим миром</a:t>
          </a:r>
          <a:endParaRPr lang="ru-RU" dirty="0"/>
        </a:p>
      </dgm:t>
    </dgm:pt>
    <dgm:pt modelId="{51E5F568-7900-4AC7-89D2-9D95F2814864}" type="parTrans" cxnId="{1C425E3D-4B50-4D95-A9F8-4EA6BAE7DEE5}">
      <dgm:prSet/>
      <dgm:spPr/>
      <dgm:t>
        <a:bodyPr/>
        <a:lstStyle/>
        <a:p>
          <a:endParaRPr lang="ru-RU"/>
        </a:p>
      </dgm:t>
    </dgm:pt>
    <dgm:pt modelId="{24FC7964-88F3-4886-88B5-B04DA83A5E1D}" type="sibTrans" cxnId="{1C425E3D-4B50-4D95-A9F8-4EA6BAE7DEE5}">
      <dgm:prSet/>
      <dgm:spPr/>
      <dgm:t>
        <a:bodyPr/>
        <a:lstStyle/>
        <a:p>
          <a:endParaRPr lang="ru-RU"/>
        </a:p>
      </dgm:t>
    </dgm:pt>
    <dgm:pt modelId="{D9687017-1E52-4F8C-9AA5-CAC2E97BE085}">
      <dgm:prSet phldrT="[Текст]"/>
      <dgm:spPr/>
      <dgm:t>
        <a:bodyPr/>
        <a:lstStyle/>
        <a:p>
          <a:r>
            <a:rPr lang="ru-RU" dirty="0" smtClean="0"/>
            <a:t>Актуализировать духовно-нравственное развитие</a:t>
          </a:r>
          <a:endParaRPr lang="ru-RU" dirty="0"/>
        </a:p>
      </dgm:t>
    </dgm:pt>
    <dgm:pt modelId="{24647025-A289-4B5D-94E0-BC1E7838F102}" type="parTrans" cxnId="{3B8B8040-3752-4E2C-A006-A213386CD94E}">
      <dgm:prSet/>
      <dgm:spPr/>
      <dgm:t>
        <a:bodyPr/>
        <a:lstStyle/>
        <a:p>
          <a:endParaRPr lang="ru-RU"/>
        </a:p>
      </dgm:t>
    </dgm:pt>
    <dgm:pt modelId="{BCBD643B-0B16-4FEC-8880-513EF8E0AE79}" type="sibTrans" cxnId="{3B8B8040-3752-4E2C-A006-A213386CD94E}">
      <dgm:prSet/>
      <dgm:spPr/>
      <dgm:t>
        <a:bodyPr/>
        <a:lstStyle/>
        <a:p>
          <a:endParaRPr lang="ru-RU"/>
        </a:p>
      </dgm:t>
    </dgm:pt>
    <dgm:pt modelId="{9E8AC401-4A3C-4D7F-B12E-AA6E844A6E67}">
      <dgm:prSet phldrT="[Текст]"/>
      <dgm:spPr/>
      <dgm:t>
        <a:bodyPr/>
        <a:lstStyle/>
        <a:p>
          <a:r>
            <a:rPr lang="ru-RU" dirty="0" smtClean="0"/>
            <a:t>Соблюдать семейные традиции</a:t>
          </a:r>
          <a:endParaRPr lang="ru-RU" dirty="0"/>
        </a:p>
      </dgm:t>
    </dgm:pt>
    <dgm:pt modelId="{E8EBB6E2-C652-4341-B628-9051FB9694EA}" type="parTrans" cxnId="{1FEA2CBD-C778-43E6-9D01-215DA6D235BE}">
      <dgm:prSet/>
      <dgm:spPr/>
      <dgm:t>
        <a:bodyPr/>
        <a:lstStyle/>
        <a:p>
          <a:endParaRPr lang="ru-RU"/>
        </a:p>
      </dgm:t>
    </dgm:pt>
    <dgm:pt modelId="{9EEE8F95-E603-4D04-985C-5BD972F4AA3F}" type="sibTrans" cxnId="{1FEA2CBD-C778-43E6-9D01-215DA6D235BE}">
      <dgm:prSet/>
      <dgm:spPr/>
      <dgm:t>
        <a:bodyPr/>
        <a:lstStyle/>
        <a:p>
          <a:endParaRPr lang="ru-RU"/>
        </a:p>
      </dgm:t>
    </dgm:pt>
    <dgm:pt modelId="{C80EA8A1-8E5B-4FB1-9C7C-0982C8C30759}" type="pres">
      <dgm:prSet presAssocID="{A26743BC-CD0C-44C6-9912-92F4C25ED763}" presName="diagram" presStyleCnt="0">
        <dgm:presLayoutVars>
          <dgm:dir/>
          <dgm:resizeHandles val="exact"/>
        </dgm:presLayoutVars>
      </dgm:prSet>
      <dgm:spPr/>
      <dgm:t>
        <a:bodyPr/>
        <a:lstStyle/>
        <a:p>
          <a:endParaRPr lang="ru-RU"/>
        </a:p>
      </dgm:t>
    </dgm:pt>
    <dgm:pt modelId="{ACB455C0-E837-4411-9371-A2CED875E3E8}" type="pres">
      <dgm:prSet presAssocID="{D0DC3F22-CFC8-4A66-8782-728165E737CC}" presName="node" presStyleLbl="node1" presStyleIdx="0" presStyleCnt="5">
        <dgm:presLayoutVars>
          <dgm:bulletEnabled val="1"/>
        </dgm:presLayoutVars>
      </dgm:prSet>
      <dgm:spPr/>
      <dgm:t>
        <a:bodyPr/>
        <a:lstStyle/>
        <a:p>
          <a:endParaRPr lang="ru-RU"/>
        </a:p>
      </dgm:t>
    </dgm:pt>
    <dgm:pt modelId="{1A6DAD7D-FA03-4725-AEF8-62862E622DCA}" type="pres">
      <dgm:prSet presAssocID="{01D01F03-9F5D-4D3E-ABBC-EE0F6AA33E69}" presName="sibTrans" presStyleCnt="0"/>
      <dgm:spPr/>
    </dgm:pt>
    <dgm:pt modelId="{5935765F-16AD-4F68-88DC-DFE354709E22}" type="pres">
      <dgm:prSet presAssocID="{62BA2D36-F4E3-46F4-83A9-8BE74331FA8B}" presName="node" presStyleLbl="node1" presStyleIdx="1" presStyleCnt="5">
        <dgm:presLayoutVars>
          <dgm:bulletEnabled val="1"/>
        </dgm:presLayoutVars>
      </dgm:prSet>
      <dgm:spPr/>
      <dgm:t>
        <a:bodyPr/>
        <a:lstStyle/>
        <a:p>
          <a:endParaRPr lang="ru-RU"/>
        </a:p>
      </dgm:t>
    </dgm:pt>
    <dgm:pt modelId="{CEB609B4-6BF2-4E52-8FE6-10EEA721E0E6}" type="pres">
      <dgm:prSet presAssocID="{2084DA19-A13C-4464-B88C-C2C21873B5F3}" presName="sibTrans" presStyleCnt="0"/>
      <dgm:spPr/>
    </dgm:pt>
    <dgm:pt modelId="{DACE3605-F025-48F2-ADC6-787EF98A73BD}" type="pres">
      <dgm:prSet presAssocID="{EE105045-FDB5-494D-8137-9C183C967F65}" presName="node" presStyleLbl="node1" presStyleIdx="2" presStyleCnt="5">
        <dgm:presLayoutVars>
          <dgm:bulletEnabled val="1"/>
        </dgm:presLayoutVars>
      </dgm:prSet>
      <dgm:spPr/>
      <dgm:t>
        <a:bodyPr/>
        <a:lstStyle/>
        <a:p>
          <a:endParaRPr lang="ru-RU"/>
        </a:p>
      </dgm:t>
    </dgm:pt>
    <dgm:pt modelId="{69FE9161-C030-4925-9FD9-70F6FF1E9CA7}" type="pres">
      <dgm:prSet presAssocID="{24FC7964-88F3-4886-88B5-B04DA83A5E1D}" presName="sibTrans" presStyleCnt="0"/>
      <dgm:spPr/>
    </dgm:pt>
    <dgm:pt modelId="{E3BFE68C-4A08-4361-A014-490876BC1D52}" type="pres">
      <dgm:prSet presAssocID="{D9687017-1E52-4F8C-9AA5-CAC2E97BE085}" presName="node" presStyleLbl="node1" presStyleIdx="3" presStyleCnt="5">
        <dgm:presLayoutVars>
          <dgm:bulletEnabled val="1"/>
        </dgm:presLayoutVars>
      </dgm:prSet>
      <dgm:spPr/>
      <dgm:t>
        <a:bodyPr/>
        <a:lstStyle/>
        <a:p>
          <a:endParaRPr lang="ru-RU"/>
        </a:p>
      </dgm:t>
    </dgm:pt>
    <dgm:pt modelId="{4BB78C53-FA59-4548-B925-01329C7CC42C}" type="pres">
      <dgm:prSet presAssocID="{BCBD643B-0B16-4FEC-8880-513EF8E0AE79}" presName="sibTrans" presStyleCnt="0"/>
      <dgm:spPr/>
    </dgm:pt>
    <dgm:pt modelId="{536575BF-959F-4FE9-A732-0EB13BF23488}" type="pres">
      <dgm:prSet presAssocID="{9E8AC401-4A3C-4D7F-B12E-AA6E844A6E67}" presName="node" presStyleLbl="node1" presStyleIdx="4" presStyleCnt="5">
        <dgm:presLayoutVars>
          <dgm:bulletEnabled val="1"/>
        </dgm:presLayoutVars>
      </dgm:prSet>
      <dgm:spPr/>
      <dgm:t>
        <a:bodyPr/>
        <a:lstStyle/>
        <a:p>
          <a:endParaRPr lang="ru-RU"/>
        </a:p>
      </dgm:t>
    </dgm:pt>
  </dgm:ptLst>
  <dgm:cxnLst>
    <dgm:cxn modelId="{EA27BD80-396D-4DC6-95C9-2ABCD0EF7EA9}" type="presOf" srcId="{A26743BC-CD0C-44C6-9912-92F4C25ED763}" destId="{C80EA8A1-8E5B-4FB1-9C7C-0982C8C30759}" srcOrd="0" destOrd="0" presId="urn:microsoft.com/office/officeart/2005/8/layout/default"/>
    <dgm:cxn modelId="{1FEA2CBD-C778-43E6-9D01-215DA6D235BE}" srcId="{A26743BC-CD0C-44C6-9912-92F4C25ED763}" destId="{9E8AC401-4A3C-4D7F-B12E-AA6E844A6E67}" srcOrd="4" destOrd="0" parTransId="{E8EBB6E2-C652-4341-B628-9051FB9694EA}" sibTransId="{9EEE8F95-E603-4D04-985C-5BD972F4AA3F}"/>
    <dgm:cxn modelId="{7E1B1666-96CF-4E42-BD06-0F23796E115E}" type="presOf" srcId="{EE105045-FDB5-494D-8137-9C183C967F65}" destId="{DACE3605-F025-48F2-ADC6-787EF98A73BD}" srcOrd="0" destOrd="0" presId="urn:microsoft.com/office/officeart/2005/8/layout/default"/>
    <dgm:cxn modelId="{3B8B8040-3752-4E2C-A006-A213386CD94E}" srcId="{A26743BC-CD0C-44C6-9912-92F4C25ED763}" destId="{D9687017-1E52-4F8C-9AA5-CAC2E97BE085}" srcOrd="3" destOrd="0" parTransId="{24647025-A289-4B5D-94E0-BC1E7838F102}" sibTransId="{BCBD643B-0B16-4FEC-8880-513EF8E0AE79}"/>
    <dgm:cxn modelId="{1C6322B2-513A-41A6-BB19-C781BA6516DE}" type="presOf" srcId="{D0DC3F22-CFC8-4A66-8782-728165E737CC}" destId="{ACB455C0-E837-4411-9371-A2CED875E3E8}" srcOrd="0" destOrd="0" presId="urn:microsoft.com/office/officeart/2005/8/layout/default"/>
    <dgm:cxn modelId="{4F0CD407-FB2E-4F8A-80F2-640EC16ACAAC}" type="presOf" srcId="{D9687017-1E52-4F8C-9AA5-CAC2E97BE085}" destId="{E3BFE68C-4A08-4361-A014-490876BC1D52}" srcOrd="0" destOrd="0" presId="urn:microsoft.com/office/officeart/2005/8/layout/default"/>
    <dgm:cxn modelId="{28FC6ED1-2B20-476A-94EF-E65AD59DE3C6}" srcId="{A26743BC-CD0C-44C6-9912-92F4C25ED763}" destId="{D0DC3F22-CFC8-4A66-8782-728165E737CC}" srcOrd="0" destOrd="0" parTransId="{59B2C21F-5E4D-4B14-A481-A64ADD1B4D95}" sibTransId="{01D01F03-9F5D-4D3E-ABBC-EE0F6AA33E69}"/>
    <dgm:cxn modelId="{6932977A-DD7F-49E1-BBCF-20F46AF4B85A}" type="presOf" srcId="{9E8AC401-4A3C-4D7F-B12E-AA6E844A6E67}" destId="{536575BF-959F-4FE9-A732-0EB13BF23488}" srcOrd="0" destOrd="0" presId="urn:microsoft.com/office/officeart/2005/8/layout/default"/>
    <dgm:cxn modelId="{26C3852D-976C-4A14-BADF-DE0D29955B7A}" type="presOf" srcId="{62BA2D36-F4E3-46F4-83A9-8BE74331FA8B}" destId="{5935765F-16AD-4F68-88DC-DFE354709E22}" srcOrd="0" destOrd="0" presId="urn:microsoft.com/office/officeart/2005/8/layout/default"/>
    <dgm:cxn modelId="{35B32C8B-D9F9-40D6-9E02-D9FCA074E5C5}" srcId="{A26743BC-CD0C-44C6-9912-92F4C25ED763}" destId="{62BA2D36-F4E3-46F4-83A9-8BE74331FA8B}" srcOrd="1" destOrd="0" parTransId="{E95A447D-DCD1-4C71-849E-D120ECF95909}" sibTransId="{2084DA19-A13C-4464-B88C-C2C21873B5F3}"/>
    <dgm:cxn modelId="{1C425E3D-4B50-4D95-A9F8-4EA6BAE7DEE5}" srcId="{A26743BC-CD0C-44C6-9912-92F4C25ED763}" destId="{EE105045-FDB5-494D-8137-9C183C967F65}" srcOrd="2" destOrd="0" parTransId="{51E5F568-7900-4AC7-89D2-9D95F2814864}" sibTransId="{24FC7964-88F3-4886-88B5-B04DA83A5E1D}"/>
    <dgm:cxn modelId="{E19750F1-A95B-4D47-AE0C-1595F4EE93E6}" type="presParOf" srcId="{C80EA8A1-8E5B-4FB1-9C7C-0982C8C30759}" destId="{ACB455C0-E837-4411-9371-A2CED875E3E8}" srcOrd="0" destOrd="0" presId="urn:microsoft.com/office/officeart/2005/8/layout/default"/>
    <dgm:cxn modelId="{C9C7916C-3981-4D1B-9F77-22131DBA83F3}" type="presParOf" srcId="{C80EA8A1-8E5B-4FB1-9C7C-0982C8C30759}" destId="{1A6DAD7D-FA03-4725-AEF8-62862E622DCA}" srcOrd="1" destOrd="0" presId="urn:microsoft.com/office/officeart/2005/8/layout/default"/>
    <dgm:cxn modelId="{4DA0280D-509E-4EB7-AFC8-7CF28F320530}" type="presParOf" srcId="{C80EA8A1-8E5B-4FB1-9C7C-0982C8C30759}" destId="{5935765F-16AD-4F68-88DC-DFE354709E22}" srcOrd="2" destOrd="0" presId="urn:microsoft.com/office/officeart/2005/8/layout/default"/>
    <dgm:cxn modelId="{B365E31E-EC42-4252-8B06-63F00AAA3E5F}" type="presParOf" srcId="{C80EA8A1-8E5B-4FB1-9C7C-0982C8C30759}" destId="{CEB609B4-6BF2-4E52-8FE6-10EEA721E0E6}" srcOrd="3" destOrd="0" presId="urn:microsoft.com/office/officeart/2005/8/layout/default"/>
    <dgm:cxn modelId="{C25391BA-A718-47C0-896C-08FAE2D2D862}" type="presParOf" srcId="{C80EA8A1-8E5B-4FB1-9C7C-0982C8C30759}" destId="{DACE3605-F025-48F2-ADC6-787EF98A73BD}" srcOrd="4" destOrd="0" presId="urn:microsoft.com/office/officeart/2005/8/layout/default"/>
    <dgm:cxn modelId="{A813845B-5F98-43B1-A64D-0A60A5A2269F}" type="presParOf" srcId="{C80EA8A1-8E5B-4FB1-9C7C-0982C8C30759}" destId="{69FE9161-C030-4925-9FD9-70F6FF1E9CA7}" srcOrd="5" destOrd="0" presId="urn:microsoft.com/office/officeart/2005/8/layout/default"/>
    <dgm:cxn modelId="{64CB41A3-2A85-437A-9947-ACB60973E807}" type="presParOf" srcId="{C80EA8A1-8E5B-4FB1-9C7C-0982C8C30759}" destId="{E3BFE68C-4A08-4361-A014-490876BC1D52}" srcOrd="6" destOrd="0" presId="urn:microsoft.com/office/officeart/2005/8/layout/default"/>
    <dgm:cxn modelId="{11CEE434-7A4F-4B86-B502-AEBF26ECBD28}" type="presParOf" srcId="{C80EA8A1-8E5B-4FB1-9C7C-0982C8C30759}" destId="{4BB78C53-FA59-4548-B925-01329C7CC42C}" srcOrd="7" destOrd="0" presId="urn:microsoft.com/office/officeart/2005/8/layout/default"/>
    <dgm:cxn modelId="{DC104563-7ADB-4364-B520-EA4D33596914}" type="presParOf" srcId="{C80EA8A1-8E5B-4FB1-9C7C-0982C8C30759}" destId="{536575BF-959F-4FE9-A732-0EB13BF2348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455C0-E837-4411-9371-A2CED875E3E8}">
      <dsp:nvSpPr>
        <dsp:cNvPr id="0" name=""/>
        <dsp:cNvSpPr/>
      </dsp:nvSpPr>
      <dsp:spPr>
        <a:xfrm>
          <a:off x="0" y="597245"/>
          <a:ext cx="2207314" cy="132438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Создать позитивный настрой</a:t>
          </a:r>
          <a:endParaRPr lang="ru-RU" sz="1900" kern="1200" dirty="0"/>
        </a:p>
      </dsp:txBody>
      <dsp:txXfrm>
        <a:off x="0" y="597245"/>
        <a:ext cx="2207314" cy="1324388"/>
      </dsp:txXfrm>
    </dsp:sp>
    <dsp:sp modelId="{5935765F-16AD-4F68-88DC-DFE354709E22}">
      <dsp:nvSpPr>
        <dsp:cNvPr id="0" name=""/>
        <dsp:cNvSpPr/>
      </dsp:nvSpPr>
      <dsp:spPr>
        <a:xfrm>
          <a:off x="2428046" y="597245"/>
          <a:ext cx="2207314" cy="1324388"/>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Воспитать личность с активной жизненной позицией</a:t>
          </a:r>
          <a:endParaRPr lang="ru-RU" sz="1900" kern="1200" dirty="0"/>
        </a:p>
      </dsp:txBody>
      <dsp:txXfrm>
        <a:off x="2428046" y="597245"/>
        <a:ext cx="2207314" cy="1324388"/>
      </dsp:txXfrm>
    </dsp:sp>
    <dsp:sp modelId="{DACE3605-F025-48F2-ADC6-787EF98A73BD}">
      <dsp:nvSpPr>
        <dsp:cNvPr id="0" name=""/>
        <dsp:cNvSpPr/>
      </dsp:nvSpPr>
      <dsp:spPr>
        <a:xfrm>
          <a:off x="4856092" y="597245"/>
          <a:ext cx="2207314" cy="132438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Гармонично взаимодействовать с окружающим миром</a:t>
          </a:r>
          <a:endParaRPr lang="ru-RU" sz="1900" kern="1200" dirty="0"/>
        </a:p>
      </dsp:txBody>
      <dsp:txXfrm>
        <a:off x="4856092" y="597245"/>
        <a:ext cx="2207314" cy="1324388"/>
      </dsp:txXfrm>
    </dsp:sp>
    <dsp:sp modelId="{E3BFE68C-4A08-4361-A014-490876BC1D52}">
      <dsp:nvSpPr>
        <dsp:cNvPr id="0" name=""/>
        <dsp:cNvSpPr/>
      </dsp:nvSpPr>
      <dsp:spPr>
        <a:xfrm>
          <a:off x="1214023" y="2142365"/>
          <a:ext cx="2207314" cy="1324388"/>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Актуализировать духовно-нравственное развитие</a:t>
          </a:r>
          <a:endParaRPr lang="ru-RU" sz="1900" kern="1200" dirty="0"/>
        </a:p>
      </dsp:txBody>
      <dsp:txXfrm>
        <a:off x="1214023" y="2142365"/>
        <a:ext cx="2207314" cy="1324388"/>
      </dsp:txXfrm>
    </dsp:sp>
    <dsp:sp modelId="{536575BF-959F-4FE9-A732-0EB13BF23488}">
      <dsp:nvSpPr>
        <dsp:cNvPr id="0" name=""/>
        <dsp:cNvSpPr/>
      </dsp:nvSpPr>
      <dsp:spPr>
        <a:xfrm>
          <a:off x="3642069" y="2142365"/>
          <a:ext cx="2207314" cy="132438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Соблюдать семейные традиции</a:t>
          </a:r>
          <a:endParaRPr lang="ru-RU" sz="1900" kern="1200" dirty="0"/>
        </a:p>
      </dsp:txBody>
      <dsp:txXfrm>
        <a:off x="3642069" y="2142365"/>
        <a:ext cx="2207314" cy="13243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DA338C-0B68-46E3-ABB3-D82D295FCE85}"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72E421-F042-4E4F-A341-173773881B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A338C-0B68-46E3-ABB3-D82D295FCE85}" type="datetimeFigureOut">
              <a:rPr lang="ru-RU" smtClean="0"/>
              <a:pPr/>
              <a:t>16.03.2021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2E421-F042-4E4F-A341-173773881B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C:\Users\Людочка\Desktop\hello_html_m39530e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Людочка\Desktop\152127741_5152557_ubbshgr_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487" y="2236524"/>
            <a:ext cx="4343025" cy="3728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87887" y="892887"/>
            <a:ext cx="5768226" cy="1077218"/>
          </a:xfrm>
          <a:prstGeom prst="rect">
            <a:avLst/>
          </a:prstGeom>
        </p:spPr>
        <p:txBody>
          <a:bodyPr wrap="square">
            <a:spAutoFit/>
          </a:bodyPr>
          <a:lstStyle/>
          <a:p>
            <a:pPr algn="ctr"/>
            <a:r>
              <a:rPr lang="ru-RU" sz="3200" b="1" dirty="0">
                <a:solidFill>
                  <a:schemeClr val="accent2">
                    <a:lumMod val="75000"/>
                  </a:schemeClr>
                </a:solidFill>
              </a:rPr>
              <a:t>Консультация для родителей: «Воспитываем добротой»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C:\Users\Людочка\Desktop\hello_html_m39530e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0" y="-78804"/>
            <a:ext cx="9159380" cy="70294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23928" y="404664"/>
            <a:ext cx="4572000" cy="1754326"/>
          </a:xfrm>
          <a:prstGeom prst="rect">
            <a:avLst/>
          </a:prstGeom>
        </p:spPr>
        <p:txBody>
          <a:bodyPr>
            <a:spAutoFit/>
          </a:bodyPr>
          <a:lstStyle/>
          <a:p>
            <a:pPr algn="r"/>
            <a:r>
              <a:rPr lang="ru-RU" i="1" dirty="0" smtClean="0">
                <a:solidFill>
                  <a:srgbClr val="000000"/>
                </a:solidFill>
                <a:latin typeface="Comic Sans MS" panose="030F0702030302020204" pitchFamily="66" charset="0"/>
              </a:rPr>
              <a:t>«</a:t>
            </a:r>
            <a:r>
              <a:rPr lang="ru-RU" i="1" dirty="0">
                <a:solidFill>
                  <a:srgbClr val="000000"/>
                </a:solidFill>
                <a:latin typeface="Comic Sans MS" panose="030F0702030302020204" pitchFamily="66" charset="0"/>
              </a:rPr>
              <a:t>Малые услуги, оказываемые вовремя,</a:t>
            </a:r>
            <a:r>
              <a:rPr lang="ru-RU" i="1" dirty="0">
                <a:latin typeface="Comic Sans MS" panose="030F0702030302020204" pitchFamily="66" charset="0"/>
              </a:rPr>
              <a:t/>
            </a:r>
            <a:br>
              <a:rPr lang="ru-RU" i="1" dirty="0">
                <a:latin typeface="Comic Sans MS" panose="030F0702030302020204" pitchFamily="66" charset="0"/>
              </a:rPr>
            </a:br>
            <a:r>
              <a:rPr lang="ru-RU" i="1" dirty="0">
                <a:solidFill>
                  <a:srgbClr val="000000"/>
                </a:solidFill>
                <a:latin typeface="Comic Sans MS" panose="030F0702030302020204" pitchFamily="66" charset="0"/>
              </a:rPr>
              <a:t>являются величайшими благодеяниями для </a:t>
            </a:r>
            <a:r>
              <a:rPr lang="ru-RU" i="1" dirty="0" smtClean="0">
                <a:solidFill>
                  <a:srgbClr val="000000"/>
                </a:solidFill>
                <a:latin typeface="Comic Sans MS" panose="030F0702030302020204" pitchFamily="66" charset="0"/>
              </a:rPr>
              <a:t>тех,</a:t>
            </a:r>
            <a:r>
              <a:rPr lang="ru-RU" i="1" dirty="0" smtClean="0">
                <a:latin typeface="Comic Sans MS" panose="030F0702030302020204" pitchFamily="66" charset="0"/>
              </a:rPr>
              <a:t> </a:t>
            </a:r>
            <a:r>
              <a:rPr lang="ru-RU" i="1" dirty="0" smtClean="0">
                <a:solidFill>
                  <a:srgbClr val="000000"/>
                </a:solidFill>
                <a:latin typeface="Comic Sans MS" panose="030F0702030302020204" pitchFamily="66" charset="0"/>
              </a:rPr>
              <a:t>кто </a:t>
            </a:r>
            <a:r>
              <a:rPr lang="ru-RU" i="1" dirty="0">
                <a:solidFill>
                  <a:srgbClr val="000000"/>
                </a:solidFill>
                <a:latin typeface="Comic Sans MS" panose="030F0702030302020204" pitchFamily="66" charset="0"/>
              </a:rPr>
              <a:t>их </a:t>
            </a:r>
            <a:endParaRPr lang="ru-RU" i="1" dirty="0" smtClean="0">
              <a:solidFill>
                <a:srgbClr val="000000"/>
              </a:solidFill>
              <a:latin typeface="Comic Sans MS" panose="030F0702030302020204" pitchFamily="66" charset="0"/>
            </a:endParaRPr>
          </a:p>
          <a:p>
            <a:pPr algn="r"/>
            <a:r>
              <a:rPr lang="ru-RU" i="1" dirty="0" smtClean="0">
                <a:solidFill>
                  <a:srgbClr val="000000"/>
                </a:solidFill>
                <a:latin typeface="Comic Sans MS" panose="030F0702030302020204" pitchFamily="66" charset="0"/>
              </a:rPr>
              <a:t>получает</a:t>
            </a:r>
            <a:r>
              <a:rPr lang="ru-RU" i="1" dirty="0">
                <a:solidFill>
                  <a:srgbClr val="000000"/>
                </a:solidFill>
                <a:latin typeface="Comic Sans MS" panose="030F0702030302020204" pitchFamily="66" charset="0"/>
              </a:rPr>
              <a:t>»</a:t>
            </a:r>
            <a:r>
              <a:rPr lang="ru-RU" i="1" dirty="0">
                <a:solidFill>
                  <a:srgbClr val="000000"/>
                </a:solidFill>
                <a:latin typeface="-apple-system"/>
              </a:rPr>
              <a:t/>
            </a:r>
            <a:br>
              <a:rPr lang="ru-RU" i="1" dirty="0">
                <a:solidFill>
                  <a:srgbClr val="000000"/>
                </a:solidFill>
                <a:latin typeface="-apple-system"/>
              </a:rPr>
            </a:br>
            <a:endParaRPr lang="ru-RU" i="1" dirty="0" smtClean="0">
              <a:solidFill>
                <a:srgbClr val="000000"/>
              </a:solidFill>
              <a:latin typeface="-apple-system"/>
            </a:endParaRPr>
          </a:p>
          <a:p>
            <a:pPr algn="r"/>
            <a:r>
              <a:rPr lang="ru-RU" dirty="0" smtClean="0">
                <a:solidFill>
                  <a:srgbClr val="000000"/>
                </a:solidFill>
                <a:latin typeface="-apple-system"/>
              </a:rPr>
              <a:t>		</a:t>
            </a:r>
            <a:r>
              <a:rPr lang="ru-RU" b="1" dirty="0" smtClean="0">
                <a:solidFill>
                  <a:srgbClr val="000000"/>
                </a:solidFill>
                <a:latin typeface="-apple-system"/>
              </a:rPr>
              <a:t>Философ </a:t>
            </a:r>
            <a:r>
              <a:rPr lang="ru-RU" b="1" dirty="0" err="1">
                <a:solidFill>
                  <a:srgbClr val="000000"/>
                </a:solidFill>
                <a:latin typeface="-apple-system"/>
              </a:rPr>
              <a:t>Демокрит</a:t>
            </a:r>
            <a:endParaRPr lang="ru-RU" b="1" dirty="0"/>
          </a:p>
        </p:txBody>
      </p:sp>
      <p:sp>
        <p:nvSpPr>
          <p:cNvPr id="6" name="Прямоугольник 5"/>
          <p:cNvSpPr/>
          <p:nvPr/>
        </p:nvSpPr>
        <p:spPr>
          <a:xfrm>
            <a:off x="467544" y="2148096"/>
            <a:ext cx="8059256" cy="4678204"/>
          </a:xfrm>
          <a:prstGeom prst="rect">
            <a:avLst/>
          </a:prstGeom>
        </p:spPr>
        <p:txBody>
          <a:bodyPr wrap="square">
            <a:spAutoFit/>
          </a:bodyPr>
          <a:lstStyle/>
          <a:p>
            <a:pPr algn="just"/>
            <a:r>
              <a:rPr lang="ru-RU" dirty="0" smtClean="0"/>
              <a:t>   	</a:t>
            </a:r>
            <a:r>
              <a:rPr lang="ru-RU" sz="2000" dirty="0" smtClean="0"/>
              <a:t>В </a:t>
            </a:r>
            <a:r>
              <a:rPr lang="ru-RU" sz="2000" dirty="0"/>
              <a:t>наши дни благотворительность стала не только актуальным и масштабным проявлением бескорыстной помощи, но и внутренней потребностью каждого человека, неравнодушного и чуткого к чужой боли. У детей не так много свободы действий и контроля за окружающим миром, как у взрослых, а потому любая возможность лично принять участие в чем-то большом и значимом невероятно ценна. Родители иногда спрашивают: «Зачем учить ребенка благотворительности? Он еще мал, возможности его очень ограничены, не слишком ли рано?» На самом деле мы все хотим, чтобы наши дети стали добрыми, отзывчивыми людьми. Даже маленьким детям мы (не всегда сознательно) прививаем основы </a:t>
            </a:r>
            <a:r>
              <a:rPr lang="ru-RU" sz="2000" dirty="0" err="1"/>
              <a:t>эмпатии</a:t>
            </a:r>
            <a:r>
              <a:rPr lang="ru-RU" sz="2000" dirty="0"/>
              <a:t>: учим их дружелюбно общаться в песочнице, не делать больно маме или брату, помогать бабушке и дедушке. Благотворительность вполне вписывается в этот ряд, так что говорить о ней всегда полезно.</a:t>
            </a:r>
            <a:endParaRPr lang="ru-RU" sz="2000" dirty="0" smtClean="0"/>
          </a:p>
          <a:p>
            <a:endParaRPr lang="ru-RU" dirty="0"/>
          </a:p>
        </p:txBody>
      </p:sp>
      <p:pic>
        <p:nvPicPr>
          <p:cNvPr id="2050" name="Picture 2" descr="h-5GdHhJS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56" y="404664"/>
            <a:ext cx="1571459" cy="1715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62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C:\Users\Людочка\Desktop\hello_html_m39530e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6" y="0"/>
            <a:ext cx="9159380" cy="7029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5GdHhJS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8169"/>
            <a:ext cx="1475660" cy="1610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11560" y="3717032"/>
            <a:ext cx="7776864" cy="400110"/>
          </a:xfrm>
          <a:prstGeom prst="rect">
            <a:avLst/>
          </a:prstGeom>
        </p:spPr>
        <p:txBody>
          <a:bodyPr wrap="square">
            <a:spAutoFit/>
          </a:bodyPr>
          <a:lstStyle/>
          <a:p>
            <a:pPr algn="just"/>
            <a:endParaRPr lang="ru-RU" sz="2000" dirty="0"/>
          </a:p>
        </p:txBody>
      </p:sp>
      <p:sp>
        <p:nvSpPr>
          <p:cNvPr id="7" name="Прямоугольник 6"/>
          <p:cNvSpPr/>
          <p:nvPr/>
        </p:nvSpPr>
        <p:spPr>
          <a:xfrm>
            <a:off x="769081" y="1700808"/>
            <a:ext cx="7835367" cy="2308324"/>
          </a:xfrm>
          <a:prstGeom prst="rect">
            <a:avLst/>
          </a:prstGeom>
        </p:spPr>
        <p:txBody>
          <a:bodyPr wrap="square">
            <a:spAutoFit/>
          </a:bodyPr>
          <a:lstStyle/>
          <a:p>
            <a:pPr algn="just"/>
            <a:r>
              <a:rPr lang="ru-RU" dirty="0"/>
              <a:t> </a:t>
            </a:r>
            <a:r>
              <a:rPr lang="ru-RU" dirty="0" smtClean="0"/>
              <a:t>	В </a:t>
            </a:r>
            <a:r>
              <a:rPr lang="ru-RU" dirty="0"/>
              <a:t>рутине повседневной жизни, мы часто забываем, что рядом всегда находится кто-то, кому нужна наша помощь и </a:t>
            </a:r>
            <a:r>
              <a:rPr lang="ru-RU" dirty="0" smtClean="0"/>
              <a:t>поддержка. Все </a:t>
            </a:r>
            <a:r>
              <a:rPr lang="ru-RU" dirty="0"/>
              <a:t>знают, что чужих детей не бывает, мы не можем отречься от тех, кому в эту минуту тяжело. В октябре 2020 года </a:t>
            </a:r>
            <a:r>
              <a:rPr lang="ru-RU" dirty="0" smtClean="0"/>
              <a:t>проходила  акция «Коробка смелости». </a:t>
            </a:r>
          </a:p>
          <a:p>
            <a:pPr algn="just"/>
            <a:r>
              <a:rPr lang="ru-RU" dirty="0" smtClean="0"/>
              <a:t>Педагоги </a:t>
            </a:r>
            <a:r>
              <a:rPr lang="ru-RU" dirty="0"/>
              <a:t>МАДОУ № 3 «Морозко», объединившись с родителями воспитанников, решили присоединиться к мероприятиям и приняли </a:t>
            </a:r>
            <a:r>
              <a:rPr lang="ru-RU" dirty="0" smtClean="0"/>
              <a:t>активное участие в благотворительной акции </a:t>
            </a:r>
            <a:r>
              <a:rPr lang="ru-RU" dirty="0"/>
              <a:t>"Коробка смелости</a:t>
            </a:r>
            <a:r>
              <a:rPr lang="ru-RU" dirty="0" smtClean="0"/>
              <a:t>». Было собрано большое количество подарков для детей с онкозаболеваниями.</a:t>
            </a:r>
            <a:endParaRPr lang="ru-RU"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544" y="4064814"/>
            <a:ext cx="1652265" cy="221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917087"/>
            <a:ext cx="3869367" cy="24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4092922"/>
            <a:ext cx="1631833" cy="216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984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C:\Users\Людочка\Desktop\hello_html_m39530e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0" y="-217010"/>
            <a:ext cx="9159380" cy="70294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014439" y="682765"/>
            <a:ext cx="5443761" cy="2308324"/>
          </a:xfrm>
          <a:prstGeom prst="rect">
            <a:avLst/>
          </a:prstGeom>
        </p:spPr>
        <p:txBody>
          <a:bodyPr wrap="square">
            <a:spAutoFit/>
          </a:bodyPr>
          <a:lstStyle/>
          <a:p>
            <a:pPr lvl="0" algn="just"/>
            <a:r>
              <a:rPr lang="ru-RU" dirty="0" smtClean="0">
                <a:solidFill>
                  <a:srgbClr val="000000"/>
                </a:solidFill>
                <a:latin typeface="+mj-lt"/>
              </a:rPr>
              <a:t>	В феврале стартовала благотворительная </a:t>
            </a:r>
            <a:r>
              <a:rPr lang="ru-RU" dirty="0">
                <a:solidFill>
                  <a:srgbClr val="000000"/>
                </a:solidFill>
                <a:latin typeface="+mj-lt"/>
              </a:rPr>
              <a:t>акция по сбору макулатуры</a:t>
            </a:r>
            <a:r>
              <a:rPr lang="ru-RU" dirty="0" smtClean="0">
                <a:solidFill>
                  <a:srgbClr val="000000"/>
                </a:solidFill>
                <a:latin typeface="+mj-lt"/>
              </a:rPr>
              <a:t>: #</a:t>
            </a:r>
            <a:r>
              <a:rPr lang="ru-RU" dirty="0">
                <a:solidFill>
                  <a:srgbClr val="00B050"/>
                </a:solidFill>
                <a:latin typeface="+mj-lt"/>
              </a:rPr>
              <a:t>БУМАГА</a:t>
            </a:r>
            <a:r>
              <a:rPr lang="ru-RU" dirty="0">
                <a:solidFill>
                  <a:srgbClr val="FF0000"/>
                </a:solidFill>
                <a:latin typeface="+mj-lt"/>
              </a:rPr>
              <a:t>НА</a:t>
            </a:r>
            <a:r>
              <a:rPr lang="ru-RU" dirty="0">
                <a:solidFill>
                  <a:srgbClr val="1F497D"/>
                </a:solidFill>
                <a:latin typeface="+mj-lt"/>
              </a:rPr>
              <a:t>БЛАГО</a:t>
            </a:r>
            <a:r>
              <a:rPr lang="ru-RU" dirty="0">
                <a:solidFill>
                  <a:srgbClr val="000000"/>
                </a:solidFill>
                <a:latin typeface="+mj-lt"/>
              </a:rPr>
              <a:t>, в поддержку Киры Ипатовой – маленькой </a:t>
            </a:r>
            <a:r>
              <a:rPr lang="ru-RU" dirty="0" err="1" smtClean="0">
                <a:solidFill>
                  <a:srgbClr val="000000"/>
                </a:solidFill>
                <a:latin typeface="+mj-lt"/>
              </a:rPr>
              <a:t>северодвинки</a:t>
            </a:r>
            <a:r>
              <a:rPr lang="ru-RU" dirty="0" smtClean="0">
                <a:solidFill>
                  <a:srgbClr val="000000"/>
                </a:solidFill>
                <a:latin typeface="+mj-lt"/>
              </a:rPr>
              <a:t>. Эту акцию наш детский сад не прошёл стороной. Сотрудниками и родителями, было собрано за короткое время большое количество макулатуры и передано Джону </a:t>
            </a:r>
            <a:r>
              <a:rPr lang="ru-RU" dirty="0" err="1" smtClean="0">
                <a:solidFill>
                  <a:srgbClr val="000000"/>
                </a:solidFill>
                <a:latin typeface="+mj-lt"/>
              </a:rPr>
              <a:t>Кондратову</a:t>
            </a:r>
            <a:r>
              <a:rPr lang="ru-RU" dirty="0" smtClean="0">
                <a:solidFill>
                  <a:srgbClr val="000000"/>
                </a:solidFill>
                <a:latin typeface="+mj-lt"/>
              </a:rPr>
              <a:t>, организатору акции.</a:t>
            </a:r>
            <a:endParaRPr lang="ru-RU" dirty="0">
              <a:solidFill>
                <a:prstClr val="black"/>
              </a:solidFill>
              <a:latin typeface="+mj-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11" y="3037520"/>
            <a:ext cx="3897591" cy="312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824" y="3068489"/>
            <a:ext cx="3860890" cy="3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04664"/>
            <a:ext cx="2163763"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304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C:\Users\Людочка\Desktop\hello_html_m39530e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0" y="-171400"/>
            <a:ext cx="9159380" cy="7029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639832"/>
            <a:ext cx="2060575"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48630" y="1522958"/>
            <a:ext cx="6631359" cy="4154984"/>
          </a:xfrm>
          <a:prstGeom prst="rect">
            <a:avLst/>
          </a:prstGeom>
          <a:noFill/>
        </p:spPr>
        <p:txBody>
          <a:bodyPr wrap="square" rtlCol="0">
            <a:spAutoFit/>
          </a:bodyPr>
          <a:lstStyle/>
          <a:p>
            <a:pPr algn="just"/>
            <a:r>
              <a:rPr lang="ru-RU" sz="2200" dirty="0" smtClean="0"/>
              <a:t>Наша </a:t>
            </a:r>
            <a:r>
              <a:rPr lang="ru-RU" sz="2200" dirty="0"/>
              <a:t>задача - взрастить и не дать иссякнуть маленькой искорке доброты, терпения и любви. Очень важно, чтобы они умели сострадать окружающим людям и «братьям нашим меньшим» - животным. Само слово «милосердие» дословно значит – доброе, милое сердце. Быть готовым всегда пожалеть, помочь, простить, просто из чувства сострадания и человеколюбия. </a:t>
            </a:r>
            <a:r>
              <a:rPr lang="ru-RU" sz="2200" dirty="0" smtClean="0"/>
              <a:t>Мы </a:t>
            </a:r>
            <a:r>
              <a:rPr lang="ru-RU" sz="2200" dirty="0"/>
              <a:t>все стремимся, чтобы наши дети выросли честными, добрыми, отзывчивыми. И очень хочется, чтобы воспитанное в </a:t>
            </a:r>
            <a:r>
              <a:rPr lang="ru-RU" sz="2200" dirty="0" smtClean="0"/>
              <a:t>детстве </a:t>
            </a:r>
            <a:r>
              <a:rPr lang="ru-RU" sz="2200" dirty="0"/>
              <a:t>чутье к добру и злу навсегда осталось в человеке.</a:t>
            </a:r>
          </a:p>
        </p:txBody>
      </p:sp>
      <p:sp>
        <p:nvSpPr>
          <p:cNvPr id="11" name="Скругленный прямоугольник 10"/>
          <p:cNvSpPr/>
          <p:nvPr/>
        </p:nvSpPr>
        <p:spPr>
          <a:xfrm>
            <a:off x="809339" y="445115"/>
            <a:ext cx="6506207" cy="934968"/>
          </a:xfrm>
          <a:prstGeom prst="roundRect">
            <a:avLst/>
          </a:prstGeom>
          <a:solidFill>
            <a:srgbClr val="FF7C8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224193" y="602345"/>
            <a:ext cx="5627626" cy="707886"/>
          </a:xfrm>
          <a:prstGeom prst="rect">
            <a:avLst/>
          </a:prstGeom>
          <a:noFill/>
        </p:spPr>
        <p:txBody>
          <a:bodyPr wrap="square" rtlCol="0">
            <a:spAutoFit/>
          </a:bodyPr>
          <a:lstStyle/>
          <a:p>
            <a:r>
              <a:rPr lang="ru-RU" sz="2000" dirty="0" smtClean="0">
                <a:effectLst>
                  <a:outerShdw blurRad="38100" dist="38100" dir="2700000" algn="tl">
                    <a:srgbClr val="000000">
                      <a:alpha val="43137"/>
                    </a:srgbClr>
                  </a:outerShdw>
                </a:effectLst>
              </a:rPr>
              <a:t>Для чего участвовать в благотворительных акциях?</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8480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C:\Users\Людочка\Desktop\hello_html_m39530e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60"/>
            <a:ext cx="9159380" cy="7029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639832"/>
            <a:ext cx="2060575"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Схема 5"/>
          <p:cNvGraphicFramePr/>
          <p:nvPr>
            <p:extLst>
              <p:ext uri="{D42A27DB-BD31-4B8C-83A1-F6EECF244321}">
                <p14:modId xmlns:p14="http://schemas.microsoft.com/office/powerpoint/2010/main" val="3441587699"/>
              </p:ext>
            </p:extLst>
          </p:nvPr>
        </p:nvGraphicFramePr>
        <p:xfrm>
          <a:off x="1040296" y="2130425"/>
          <a:ext cx="706340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Скругленный прямоугольник 7"/>
          <p:cNvSpPr/>
          <p:nvPr/>
        </p:nvSpPr>
        <p:spPr>
          <a:xfrm>
            <a:off x="1205947" y="965195"/>
            <a:ext cx="6506207" cy="934968"/>
          </a:xfrm>
          <a:prstGeom prst="roundRect">
            <a:avLst/>
          </a:prstGeom>
          <a:solidFill>
            <a:srgbClr val="FF7C8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371598" y="1140988"/>
            <a:ext cx="6174903" cy="707886"/>
          </a:xfrm>
          <a:prstGeom prst="rect">
            <a:avLst/>
          </a:prstGeom>
          <a:solidFill>
            <a:srgbClr val="FF7C80">
              <a:alpha val="7843"/>
            </a:srgbClr>
          </a:solidFill>
        </p:spPr>
        <p:txBody>
          <a:bodyPr wrap="square" rtlCol="0">
            <a:spAutoFit/>
          </a:bodyPr>
          <a:lstStyle/>
          <a:p>
            <a:r>
              <a:rPr lang="ru-RU" sz="2000" dirty="0" smtClean="0">
                <a:effectLst>
                  <a:outerShdw blurRad="38100" dist="38100" dir="2700000" algn="tl">
                    <a:srgbClr val="000000">
                      <a:alpha val="43137"/>
                    </a:srgbClr>
                  </a:outerShdw>
                </a:effectLst>
              </a:rPr>
              <a:t>Благотворительные акции и волонтерские движения позволяют:</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4281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C:\Users\Людочка\Desktop\hello_html_m39530e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9380" cy="70294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76576" y="116632"/>
            <a:ext cx="6228184" cy="523220"/>
          </a:xfrm>
          <a:prstGeom prst="rect">
            <a:avLst/>
          </a:prstGeom>
        </p:spPr>
        <p:txBody>
          <a:bodyPr wrap="square">
            <a:spAutoFit/>
          </a:bodyPr>
          <a:lstStyle/>
          <a:p>
            <a:pPr lvl="0" algn="ctr"/>
            <a:endParaRPr lang="ru-RU" sz="2800" b="1"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668" y="444724"/>
            <a:ext cx="2060575"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75752" y="2637537"/>
            <a:ext cx="7992888" cy="1754326"/>
          </a:xfrm>
          <a:prstGeom prst="rect">
            <a:avLst/>
          </a:prstGeom>
        </p:spPr>
        <p:txBody>
          <a:bodyPr wrap="square">
            <a:spAutoFit/>
          </a:bodyPr>
          <a:lstStyle/>
          <a:p>
            <a:r>
              <a:rPr lang="ru-RU" b="1" dirty="0"/>
              <a:t>Благотворительность </a:t>
            </a:r>
            <a:r>
              <a:rPr lang="ru-RU" dirty="0"/>
              <a:t>— это в первую очередь образ жизни. Какие формы и способы участия в ней вы выберете, не так важно. Главное — чуткость, сострадание, умение отзываться на трудности других людей и помогать им тем, чем вы можете. Пусть </a:t>
            </a:r>
            <a:r>
              <a:rPr lang="ru-RU" dirty="0" smtClean="0"/>
              <a:t>дети убедятся  </a:t>
            </a:r>
            <a:r>
              <a:rPr lang="ru-RU" dirty="0"/>
              <a:t>как можно раньше, что добрые дела приносят радость тому, кто их делает, а добро всегда возвращается</a:t>
            </a:r>
            <a:r>
              <a:rPr lang="ru-RU" dirty="0" smtClean="0"/>
              <a:t>.</a:t>
            </a:r>
          </a:p>
          <a:p>
            <a:endParaRPr lang="ru-RU" dirty="0"/>
          </a:p>
        </p:txBody>
      </p:sp>
      <p:sp>
        <p:nvSpPr>
          <p:cNvPr id="7" name="Прямоугольник 6"/>
          <p:cNvSpPr/>
          <p:nvPr/>
        </p:nvSpPr>
        <p:spPr>
          <a:xfrm>
            <a:off x="2267811" y="4365104"/>
            <a:ext cx="4572000" cy="1631216"/>
          </a:xfrm>
          <a:prstGeom prst="rect">
            <a:avLst/>
          </a:prstGeom>
        </p:spPr>
        <p:txBody>
          <a:bodyPr>
            <a:spAutoFit/>
          </a:bodyPr>
          <a:lstStyle/>
          <a:p>
            <a:r>
              <a:rPr lang="ru-RU" sz="2000" b="1" dirty="0" smtClean="0"/>
              <a:t>«</a:t>
            </a:r>
            <a:r>
              <a:rPr lang="ru-RU" sz="2000" b="1" i="1" dirty="0" smtClean="0">
                <a:solidFill>
                  <a:schemeClr val="accent2">
                    <a:lumMod val="50000"/>
                  </a:schemeClr>
                </a:solidFill>
              </a:rPr>
              <a:t>Спешите </a:t>
            </a:r>
            <a:r>
              <a:rPr lang="ru-RU" sz="2000" b="1" i="1" dirty="0">
                <a:solidFill>
                  <a:schemeClr val="accent2">
                    <a:lumMod val="50000"/>
                  </a:schemeClr>
                </a:solidFill>
              </a:rPr>
              <a:t>делать добрые дела,</a:t>
            </a:r>
          </a:p>
          <a:p>
            <a:r>
              <a:rPr lang="ru-RU" sz="2000" b="1" i="1" dirty="0">
                <a:solidFill>
                  <a:schemeClr val="accent2">
                    <a:lumMod val="50000"/>
                  </a:schemeClr>
                </a:solidFill>
              </a:rPr>
              <a:t>Не предавайте жизнь свою забвенью,</a:t>
            </a:r>
          </a:p>
          <a:p>
            <a:r>
              <a:rPr lang="ru-RU" sz="2000" b="1" i="1" dirty="0">
                <a:solidFill>
                  <a:schemeClr val="accent2">
                    <a:lumMod val="50000"/>
                  </a:schemeClr>
                </a:solidFill>
              </a:rPr>
              <a:t>Дарите людям чуточку тепла,</a:t>
            </a:r>
          </a:p>
          <a:p>
            <a:r>
              <a:rPr lang="ru-RU" sz="2000" b="1" i="1" dirty="0">
                <a:solidFill>
                  <a:schemeClr val="accent2">
                    <a:lumMod val="50000"/>
                  </a:schemeClr>
                </a:solidFill>
              </a:rPr>
              <a:t>Творите доброту без сожаленья</a:t>
            </a:r>
            <a:r>
              <a:rPr lang="ru-RU" sz="2000" b="1" i="1" dirty="0" smtClean="0">
                <a:solidFill>
                  <a:schemeClr val="accent2">
                    <a:lumMod val="50000"/>
                  </a:schemeClr>
                </a:solidFill>
              </a:rPr>
              <a:t>»</a:t>
            </a:r>
          </a:p>
          <a:p>
            <a:endParaRPr lang="ru-RU" sz="2000" b="1" i="1" dirty="0">
              <a:solidFill>
                <a:schemeClr val="accent2">
                  <a:lumMod val="50000"/>
                </a:schemeClr>
              </a:solidFill>
            </a:endParaRPr>
          </a:p>
        </p:txBody>
      </p:sp>
      <p:sp>
        <p:nvSpPr>
          <p:cNvPr id="8" name="TextBox 7"/>
          <p:cNvSpPr txBox="1"/>
          <p:nvPr/>
        </p:nvSpPr>
        <p:spPr>
          <a:xfrm>
            <a:off x="3995779" y="5811654"/>
            <a:ext cx="4651466" cy="646331"/>
          </a:xfrm>
          <a:prstGeom prst="rect">
            <a:avLst/>
          </a:prstGeom>
          <a:noFill/>
        </p:spPr>
        <p:txBody>
          <a:bodyPr wrap="none" rtlCol="0">
            <a:spAutoFit/>
          </a:bodyPr>
          <a:lstStyle/>
          <a:p>
            <a:pPr algn="r"/>
            <a:r>
              <a:rPr lang="ru-RU" dirty="0" smtClean="0"/>
              <a:t>Подготовила: воспитатель гр. «Медвежонок»</a:t>
            </a:r>
          </a:p>
          <a:p>
            <a:pPr algn="r"/>
            <a:r>
              <a:rPr lang="ru-RU" dirty="0" smtClean="0"/>
              <a:t>Вишнякова Людмила Васильевна.</a:t>
            </a:r>
            <a:endParaRPr lang="ru-RU" dirty="0"/>
          </a:p>
        </p:txBody>
      </p:sp>
    </p:spTree>
    <p:extLst>
      <p:ext uri="{BB962C8B-B14F-4D97-AF65-F5344CB8AC3E}">
        <p14:creationId xmlns:p14="http://schemas.microsoft.com/office/powerpoint/2010/main" val="1796710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247</Words>
  <Application>Microsoft Office PowerPoint</Application>
  <PresentationFormat>Экран (4:3)</PresentationFormat>
  <Paragraphs>23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dc:creator>
  <cp:lastModifiedBy>МБДОУ3</cp:lastModifiedBy>
  <cp:revision>54</cp:revision>
  <dcterms:created xsi:type="dcterms:W3CDTF">2013-11-24T15:51:34Z</dcterms:created>
  <dcterms:modified xsi:type="dcterms:W3CDTF">2021-03-16T12:02:19Z</dcterms:modified>
</cp:coreProperties>
</file>